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164" r:id="rId3"/>
    <p:sldId id="1183" r:id="rId4"/>
    <p:sldId id="1184" r:id="rId5"/>
    <p:sldId id="1187" r:id="rId6"/>
    <p:sldId id="1188" r:id="rId7"/>
    <p:sldId id="1190" r:id="rId8"/>
    <p:sldId id="1167" r:id="rId9"/>
    <p:sldId id="1179" r:id="rId10"/>
    <p:sldId id="1191" r:id="rId11"/>
    <p:sldId id="1180" r:id="rId12"/>
    <p:sldId id="1192" r:id="rId13"/>
    <p:sldId id="1193" r:id="rId14"/>
    <p:sldId id="1194" r:id="rId15"/>
    <p:sldId id="1181" r:id="rId16"/>
    <p:sldId id="1182" r:id="rId17"/>
    <p:sldId id="1197" r:id="rId18"/>
    <p:sldId id="1195" r:id="rId19"/>
    <p:sldId id="1171" r:id="rId20"/>
    <p:sldId id="1198" r:id="rId21"/>
    <p:sldId id="1199" r:id="rId22"/>
    <p:sldId id="1200" r:id="rId23"/>
    <p:sldId id="1177" r:id="rId24"/>
    <p:sldId id="1201" r:id="rId25"/>
    <p:sldId id="1202" r:id="rId26"/>
    <p:sldId id="1203" r:id="rId27"/>
    <p:sldId id="1204" r:id="rId28"/>
    <p:sldId id="1205" r:id="rId29"/>
    <p:sldId id="1208" r:id="rId30"/>
    <p:sldId id="1207" r:id="rId31"/>
    <p:sldId id="1178"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16832"/>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人口</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12976"/>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人口迁移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271175987"/>
              </p:ext>
            </p:extLst>
          </p:nvPr>
        </p:nvGraphicFramePr>
        <p:xfrm>
          <a:off x="406574" y="984096"/>
          <a:ext cx="11449272" cy="4389120"/>
        </p:xfrm>
        <a:graphic>
          <a:graphicData uri="http://schemas.openxmlformats.org/drawingml/2006/table">
            <a:tbl>
              <a:tblPr firstRow="1" firstCol="1" bandRow="1"/>
              <a:tblGrid>
                <a:gridCol w="1531431">
                  <a:extLst>
                    <a:ext uri="{9D8B030D-6E8A-4147-A177-3AD203B41FA5}">
                      <a16:colId xmlns:a16="http://schemas.microsoft.com/office/drawing/2014/main" val="3202495109"/>
                    </a:ext>
                  </a:extLst>
                </a:gridCol>
                <a:gridCol w="5525901">
                  <a:extLst>
                    <a:ext uri="{9D8B030D-6E8A-4147-A177-3AD203B41FA5}">
                      <a16:colId xmlns:a16="http://schemas.microsoft.com/office/drawing/2014/main" val="2474626349"/>
                    </a:ext>
                  </a:extLst>
                </a:gridCol>
                <a:gridCol w="4391940">
                  <a:extLst>
                    <a:ext uri="{9D8B030D-6E8A-4147-A177-3AD203B41FA5}">
                      <a16:colId xmlns:a16="http://schemas.microsoft.com/office/drawing/2014/main" val="3289192073"/>
                    </a:ext>
                  </a:extLst>
                </a:gridCol>
              </a:tblGrid>
              <a:tr h="30173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119583022"/>
                  </a:ext>
                </a:extLst>
              </a:tr>
              <a:tr h="6034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矿产资源的开发利用而引起人口迁移和流动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我国的大庆、攀枝花等矿业城市的形成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83123740"/>
                  </a:ext>
                </a:extLst>
              </a:tr>
              <a:tr h="6034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自然灾害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自然灾害引起饥荒或生态环境恶化而迫使人们迁移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图瓦卢因海平面上升而准备举国搬迁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54853188"/>
                  </a:ext>
                </a:extLst>
              </a:tr>
              <a:tr h="120692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人们生活环境恶化或遭到污染引起人口迁移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日本福岛核电站核泄漏事故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使当地遭到了核污染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造成当地居民全部迁出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57289323"/>
                  </a:ext>
                </a:extLst>
              </a:tr>
            </a:tbl>
          </a:graphicData>
        </a:graphic>
      </p:graphicFrame>
    </p:spTree>
    <p:extLst>
      <p:ext uri="{BB962C8B-B14F-4D97-AF65-F5344CB8AC3E}">
        <p14:creationId xmlns:p14="http://schemas.microsoft.com/office/powerpoint/2010/main" val="3504558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素</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708854012"/>
              </p:ext>
            </p:extLst>
          </p:nvPr>
        </p:nvGraphicFramePr>
        <p:xfrm>
          <a:off x="550590" y="1920200"/>
          <a:ext cx="11233248" cy="3840480"/>
        </p:xfrm>
        <a:graphic>
          <a:graphicData uri="http://schemas.openxmlformats.org/drawingml/2006/table">
            <a:tbl>
              <a:tblPr firstRow="1" firstCol="1" bandRow="1"/>
              <a:tblGrid>
                <a:gridCol w="1728192">
                  <a:extLst>
                    <a:ext uri="{9D8B030D-6E8A-4147-A177-3AD203B41FA5}">
                      <a16:colId xmlns:a16="http://schemas.microsoft.com/office/drawing/2014/main" val="2119303858"/>
                    </a:ext>
                  </a:extLst>
                </a:gridCol>
                <a:gridCol w="5616624">
                  <a:extLst>
                    <a:ext uri="{9D8B030D-6E8A-4147-A177-3AD203B41FA5}">
                      <a16:colId xmlns:a16="http://schemas.microsoft.com/office/drawing/2014/main" val="1933542619"/>
                    </a:ext>
                  </a:extLst>
                </a:gridCol>
                <a:gridCol w="3888432">
                  <a:extLst>
                    <a:ext uri="{9D8B030D-6E8A-4147-A177-3AD203B41FA5}">
                      <a16:colId xmlns:a16="http://schemas.microsoft.com/office/drawing/2014/main" val="1170461132"/>
                    </a:ext>
                  </a:extLst>
                </a:gridCol>
              </a:tblGrid>
              <a:tr h="50288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27603253"/>
                  </a:ext>
                </a:extLst>
              </a:tr>
              <a:tr h="168607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最主要的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、经常起作用的因素。多数情况下人口迁移是为了追求更好的就业机会、更高的经济收入和生活水平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宏观经济布局的改变也造成大量人口迁移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墨西哥大量移民流向美国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05160001"/>
                  </a:ext>
                </a:extLst>
              </a:tr>
              <a:tr h="100577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交通和通信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交通和通信的发展相对缩小了地区间的距离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几百年来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人口迁移的规模越来越大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范围越来越广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65602107"/>
                  </a:ext>
                </a:extLst>
              </a:tr>
            </a:tbl>
          </a:graphicData>
        </a:graphic>
      </p:graphicFrame>
    </p:spTree>
    <p:extLst>
      <p:ext uri="{BB962C8B-B14F-4D97-AF65-F5344CB8AC3E}">
        <p14:creationId xmlns:p14="http://schemas.microsoft.com/office/powerpoint/2010/main" val="3130045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954702994"/>
              </p:ext>
            </p:extLst>
          </p:nvPr>
        </p:nvGraphicFramePr>
        <p:xfrm>
          <a:off x="478582" y="1484784"/>
          <a:ext cx="11296112" cy="3291840"/>
        </p:xfrm>
        <a:graphic>
          <a:graphicData uri="http://schemas.openxmlformats.org/drawingml/2006/table">
            <a:tbl>
              <a:tblPr firstRow="1" firstCol="1" bandRow="1"/>
              <a:tblGrid>
                <a:gridCol w="576064">
                  <a:extLst>
                    <a:ext uri="{9D8B030D-6E8A-4147-A177-3AD203B41FA5}">
                      <a16:colId xmlns:a16="http://schemas.microsoft.com/office/drawing/2014/main" val="1348901283"/>
                    </a:ext>
                  </a:extLst>
                </a:gridCol>
                <a:gridCol w="864096">
                  <a:extLst>
                    <a:ext uri="{9D8B030D-6E8A-4147-A177-3AD203B41FA5}">
                      <a16:colId xmlns:a16="http://schemas.microsoft.com/office/drawing/2014/main" val="3674971340"/>
                    </a:ext>
                  </a:extLst>
                </a:gridCol>
                <a:gridCol w="4968552">
                  <a:extLst>
                    <a:ext uri="{9D8B030D-6E8A-4147-A177-3AD203B41FA5}">
                      <a16:colId xmlns:a16="http://schemas.microsoft.com/office/drawing/2014/main" val="926160718"/>
                    </a:ext>
                  </a:extLst>
                </a:gridCol>
                <a:gridCol w="4887400">
                  <a:extLst>
                    <a:ext uri="{9D8B030D-6E8A-4147-A177-3AD203B41FA5}">
                      <a16:colId xmlns:a16="http://schemas.microsoft.com/office/drawing/2014/main" val="3509851840"/>
                    </a:ext>
                  </a:extLst>
                </a:gridCol>
              </a:tblGrid>
              <a:tr h="0">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04989777"/>
                  </a:ext>
                </a:extLst>
              </a:tr>
              <a:tr h="35071">
                <a:tc row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文化教育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改变人们的生活态度、生活期望及认识外部世界的态度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促进了人口迁移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大学生在大学学习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604771"/>
                  </a:ext>
                </a:extLst>
              </a:tr>
              <a:tr h="39455">
                <a:tc v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婚姻家庭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婚姻是影响青年人口迁移的重要因素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家庭因素对未成年人、老年人的迁移起重要作用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学生随父母进城读书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85315923"/>
                  </a:ext>
                </a:extLst>
              </a:tr>
            </a:tbl>
          </a:graphicData>
        </a:graphic>
      </p:graphicFrame>
    </p:spTree>
    <p:extLst>
      <p:ext uri="{BB962C8B-B14F-4D97-AF65-F5344CB8AC3E}">
        <p14:creationId xmlns:p14="http://schemas.microsoft.com/office/powerpoint/2010/main" val="4151185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003066186"/>
              </p:ext>
            </p:extLst>
          </p:nvPr>
        </p:nvGraphicFramePr>
        <p:xfrm>
          <a:off x="406574" y="984096"/>
          <a:ext cx="11296112" cy="4389120"/>
        </p:xfrm>
        <a:graphic>
          <a:graphicData uri="http://schemas.openxmlformats.org/drawingml/2006/table">
            <a:tbl>
              <a:tblPr firstRow="1" firstCol="1" bandRow="1"/>
              <a:tblGrid>
                <a:gridCol w="576064">
                  <a:extLst>
                    <a:ext uri="{9D8B030D-6E8A-4147-A177-3AD203B41FA5}">
                      <a16:colId xmlns:a16="http://schemas.microsoft.com/office/drawing/2014/main" val="1348901283"/>
                    </a:ext>
                  </a:extLst>
                </a:gridCol>
                <a:gridCol w="864096">
                  <a:extLst>
                    <a:ext uri="{9D8B030D-6E8A-4147-A177-3AD203B41FA5}">
                      <a16:colId xmlns:a16="http://schemas.microsoft.com/office/drawing/2014/main" val="3674971340"/>
                    </a:ext>
                  </a:extLst>
                </a:gridCol>
                <a:gridCol w="3888432">
                  <a:extLst>
                    <a:ext uri="{9D8B030D-6E8A-4147-A177-3AD203B41FA5}">
                      <a16:colId xmlns:a16="http://schemas.microsoft.com/office/drawing/2014/main" val="926160718"/>
                    </a:ext>
                  </a:extLst>
                </a:gridCol>
                <a:gridCol w="5967520">
                  <a:extLst>
                    <a:ext uri="{9D8B030D-6E8A-4147-A177-3AD203B41FA5}">
                      <a16:colId xmlns:a16="http://schemas.microsoft.com/office/drawing/2014/main" val="3509851840"/>
                    </a:ext>
                  </a:extLst>
                </a:gridCol>
              </a:tblGrid>
              <a:tr h="0">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04989777"/>
                  </a:ext>
                </a:extLst>
              </a:tr>
              <a:tr h="249882">
                <a:tc rowSpan="3">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国家有关人口迁移政策的实施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直接影响人口迁移的流量与流向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年代有组织地移民支援边疆省份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年代知识青年</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上山下乡</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年代知识青年大量返城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15109299"/>
                  </a:ext>
                </a:extLst>
              </a:tr>
              <a:tr h="92062">
                <a:tc v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社会变革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政治变革、政治中心的改变常引起人口迁移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历史上我国都城变换和朝代更迭引起的人口迁移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37038166"/>
                  </a:ext>
                </a:extLst>
              </a:tr>
              <a:tr h="140285">
                <a:tc vMerge="1">
                  <a:txBody>
                    <a:bodyPr/>
                    <a:lstStyle/>
                    <a:p>
                      <a:endParaRPr lang="zh-CN" altLang="en-US"/>
                    </a:p>
                  </a:txBody>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战争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战争破坏人类正常的生活环境和秩序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并引发人口迁移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第一次世界大战、第二次世界大战及当代局部战争和冲突引起的人口迁移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55" marR="36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90435011"/>
                  </a:ext>
                </a:extLst>
              </a:tr>
            </a:tbl>
          </a:graphicData>
        </a:graphic>
      </p:graphicFrame>
    </p:spTree>
    <p:extLst>
      <p:ext uri="{BB962C8B-B14F-4D97-AF65-F5344CB8AC3E}">
        <p14:creationId xmlns:p14="http://schemas.microsoft.com/office/powerpoint/2010/main" val="2587496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1872208"/>
          </a:xfrm>
          <a:prstGeom prst="rect">
            <a:avLst/>
          </a:prstGeom>
        </p:spPr>
      </p:pic>
      <p:sp>
        <p:nvSpPr>
          <p:cNvPr id="4" name="内容占位符 1"/>
          <p:cNvSpPr txBox="1">
            <a:spLocks/>
          </p:cNvSpPr>
          <p:nvPr/>
        </p:nvSpPr>
        <p:spPr bwMode="auto">
          <a:xfrm>
            <a:off x="360854" y="83671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lgn="ctr">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口迁移的主导因素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在诸多因素中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经济因素往往起主导作用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但在某种特定的时空条件下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任何一种因素都有可能成为人口迁移的决定性因素。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温馨提示.eps" descr="id:2147490327;FounderCES"/>
          <p:cNvPicPr/>
          <p:nvPr/>
        </p:nvPicPr>
        <p:blipFill>
          <a:blip r:embed="rId3"/>
          <a:stretch>
            <a:fillRect/>
          </a:stretch>
        </p:blipFill>
        <p:spPr>
          <a:xfrm>
            <a:off x="389684" y="971029"/>
            <a:ext cx="1745082" cy="343090"/>
          </a:xfrm>
          <a:prstGeom prst="rect">
            <a:avLst/>
          </a:prstGeom>
        </p:spPr>
      </p:pic>
    </p:spTree>
    <p:extLst>
      <p:ext uri="{BB962C8B-B14F-4D97-AF65-F5344CB8AC3E}">
        <p14:creationId xmlns:p14="http://schemas.microsoft.com/office/powerpoint/2010/main" val="1164482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口迁移的时空特点</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国际人口迁</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移</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）国际人口迁移的阶段和特点</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371;FounderCES"/>
          <p:cNvPicPr/>
          <p:nvPr/>
        </p:nvPicPr>
        <p:blipFill>
          <a:blip r:embed="rId2"/>
          <a:stretch>
            <a:fillRect/>
          </a:stretch>
        </p:blipFill>
        <p:spPr>
          <a:xfrm>
            <a:off x="507460" y="908720"/>
            <a:ext cx="1426973" cy="379472"/>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1531482979"/>
              </p:ext>
            </p:extLst>
          </p:nvPr>
        </p:nvGraphicFramePr>
        <p:xfrm>
          <a:off x="478582" y="2492896"/>
          <a:ext cx="11305256" cy="3291840"/>
        </p:xfrm>
        <a:graphic>
          <a:graphicData uri="http://schemas.openxmlformats.org/drawingml/2006/table">
            <a:tbl>
              <a:tblPr firstRow="1" firstCol="1" bandRow="1"/>
              <a:tblGrid>
                <a:gridCol w="2016806">
                  <a:extLst>
                    <a:ext uri="{9D8B030D-6E8A-4147-A177-3AD203B41FA5}">
                      <a16:colId xmlns:a16="http://schemas.microsoft.com/office/drawing/2014/main" val="3060265710"/>
                    </a:ext>
                  </a:extLst>
                </a:gridCol>
                <a:gridCol w="3887850">
                  <a:extLst>
                    <a:ext uri="{9D8B030D-6E8A-4147-A177-3AD203B41FA5}">
                      <a16:colId xmlns:a16="http://schemas.microsoft.com/office/drawing/2014/main" val="781260092"/>
                    </a:ext>
                  </a:extLst>
                </a:gridCol>
                <a:gridCol w="5400600">
                  <a:extLst>
                    <a:ext uri="{9D8B030D-6E8A-4147-A177-3AD203B41FA5}">
                      <a16:colId xmlns:a16="http://schemas.microsoft.com/office/drawing/2014/main" val="303815524"/>
                    </a:ext>
                  </a:extLst>
                </a:gridCol>
              </a:tblGrid>
              <a:tr h="46375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17505357"/>
                  </a:ext>
                </a:extLst>
              </a:tr>
              <a:tr h="927503">
                <a:tc>
                  <a:txBody>
                    <a:bodyPr/>
                    <a:lstStyle/>
                    <a:p>
                      <a:pP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世纪以前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从欧洲到美洲、大洋洲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殖民主义扩张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以集团性、大规模的移民为主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62615854"/>
                  </a:ext>
                </a:extLst>
              </a:tr>
              <a:tr h="1003790">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第二次世界大战以后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从亚洲、非洲、拉丁美洲到欧洲、北美、西亚、北非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从发展中国家流向发达国家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外籍工人逐渐成为国际人口迁移的主要形式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0924727"/>
                  </a:ext>
                </a:extLst>
              </a:tr>
              <a:tr h="46375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近年来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从西亚、北非到欧洲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战乱导致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4404123"/>
                  </a:ext>
                </a:extLst>
              </a:tr>
            </a:tbl>
          </a:graphicData>
        </a:graphic>
      </p:graphicFrame>
    </p:spTree>
    <p:extLst>
      <p:ext uri="{BB962C8B-B14F-4D97-AF65-F5344CB8AC3E}">
        <p14:creationId xmlns:p14="http://schemas.microsoft.com/office/powerpoint/2010/main" val="1596102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）第二次世界大战后世界人口迁移方向的变化及原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621126784"/>
              </p:ext>
            </p:extLst>
          </p:nvPr>
        </p:nvGraphicFramePr>
        <p:xfrm>
          <a:off x="478582" y="1424428"/>
          <a:ext cx="11305255" cy="2743200"/>
        </p:xfrm>
        <a:graphic>
          <a:graphicData uri="http://schemas.openxmlformats.org/drawingml/2006/table">
            <a:tbl>
              <a:tblPr firstRow="1" firstCol="1" bandRow="1"/>
              <a:tblGrid>
                <a:gridCol w="1584176">
                  <a:extLst>
                    <a:ext uri="{9D8B030D-6E8A-4147-A177-3AD203B41FA5}">
                      <a16:colId xmlns:a16="http://schemas.microsoft.com/office/drawing/2014/main" val="2170439337"/>
                    </a:ext>
                  </a:extLst>
                </a:gridCol>
                <a:gridCol w="3816424">
                  <a:extLst>
                    <a:ext uri="{9D8B030D-6E8A-4147-A177-3AD203B41FA5}">
                      <a16:colId xmlns:a16="http://schemas.microsoft.com/office/drawing/2014/main" val="759424199"/>
                    </a:ext>
                  </a:extLst>
                </a:gridCol>
                <a:gridCol w="5904655">
                  <a:extLst>
                    <a:ext uri="{9D8B030D-6E8A-4147-A177-3AD203B41FA5}">
                      <a16:colId xmlns:a16="http://schemas.microsoft.com/office/drawing/2014/main" val="739898472"/>
                    </a:ext>
                  </a:extLst>
                </a:gridCol>
              </a:tblGrid>
              <a:tr h="527489">
                <a:tc gridSpan="3">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地区人口迁移方向的变化变化原因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247738360"/>
                  </a:ext>
                </a:extLst>
              </a:tr>
              <a:tr h="76865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丁美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由净迁入区变为净迁出区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随着世界政治和经济格局的变化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拉丁美洲国家独立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人口增长较快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但经济发展缓慢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欧美地区经济发达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吸引发展中国家人口迁入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1044205"/>
                  </a:ext>
                </a:extLst>
              </a:tr>
              <a:tr h="72008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欧洲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由净迁出区变为净迁入区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068228719"/>
                  </a:ext>
                </a:extLst>
              </a:tr>
              <a:tr h="56732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始终以人口迁入为主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171989689"/>
                  </a:ext>
                </a:extLst>
              </a:tr>
            </a:tbl>
          </a:graphicData>
        </a:graphic>
      </p:graphicFrame>
    </p:spTree>
    <p:extLst>
      <p:ext uri="{BB962C8B-B14F-4D97-AF65-F5344CB8AC3E}">
        <p14:creationId xmlns:p14="http://schemas.microsoft.com/office/powerpoint/2010/main" val="4247549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4680520"/>
          </a:xfrm>
          <a:prstGeom prst="rect">
            <a:avLst/>
          </a:prstGeom>
        </p:spPr>
      </p:pic>
      <p:sp>
        <p:nvSpPr>
          <p:cNvPr id="4" name="内容占位符 1"/>
          <p:cNvSpPr txBox="1">
            <a:spLocks/>
          </p:cNvSpPr>
          <p:nvPr/>
        </p:nvSpPr>
        <p:spPr bwMode="auto">
          <a:xfrm>
            <a:off x="360854" y="836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际人口迁移的新形式</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拓展探究.eps" descr="id:2147490441;FounderCES"/>
          <p:cNvPicPr/>
          <p:nvPr/>
        </p:nvPicPr>
        <p:blipFill>
          <a:blip r:embed="rId3"/>
          <a:stretch>
            <a:fillRect/>
          </a:stretch>
        </p:blipFill>
        <p:spPr>
          <a:xfrm>
            <a:off x="478582" y="981298"/>
            <a:ext cx="2082600" cy="431478"/>
          </a:xfrm>
          <a:prstGeom prst="rect">
            <a:avLst/>
          </a:prstGeom>
        </p:spPr>
      </p:pic>
      <p:pic>
        <p:nvPicPr>
          <p:cNvPr id="8" name="XB7.eps" descr="id:2147490638;FounderCES"/>
          <p:cNvPicPr/>
          <p:nvPr/>
        </p:nvPicPr>
        <p:blipFill>
          <a:blip r:embed="rId4"/>
          <a:stretch>
            <a:fillRect/>
          </a:stretch>
        </p:blipFill>
        <p:spPr>
          <a:xfrm>
            <a:off x="3646934" y="1483043"/>
            <a:ext cx="5085000" cy="3815479"/>
          </a:xfrm>
          <a:prstGeom prst="rect">
            <a:avLst/>
          </a:prstGeom>
        </p:spPr>
      </p:pic>
    </p:spTree>
    <p:extLst>
      <p:ext uri="{BB962C8B-B14F-4D97-AF65-F5344CB8AC3E}">
        <p14:creationId xmlns:p14="http://schemas.microsoft.com/office/powerpoint/2010/main" val="223183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我国不同时期的国内人口迁移</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48566497"/>
              </p:ext>
            </p:extLst>
          </p:nvPr>
        </p:nvGraphicFramePr>
        <p:xfrm>
          <a:off x="406571" y="1412777"/>
          <a:ext cx="11377266" cy="4389120"/>
        </p:xfrm>
        <a:graphic>
          <a:graphicData uri="http://schemas.openxmlformats.org/drawingml/2006/table">
            <a:tbl>
              <a:tblPr firstRow="1" firstCol="1" bandRow="1"/>
              <a:tblGrid>
                <a:gridCol w="2160243">
                  <a:extLst>
                    <a:ext uri="{9D8B030D-6E8A-4147-A177-3AD203B41FA5}">
                      <a16:colId xmlns:a16="http://schemas.microsoft.com/office/drawing/2014/main" val="3383800393"/>
                    </a:ext>
                  </a:extLst>
                </a:gridCol>
                <a:gridCol w="3240360">
                  <a:extLst>
                    <a:ext uri="{9D8B030D-6E8A-4147-A177-3AD203B41FA5}">
                      <a16:colId xmlns:a16="http://schemas.microsoft.com/office/drawing/2014/main" val="716205885"/>
                    </a:ext>
                  </a:extLst>
                </a:gridCol>
                <a:gridCol w="2664296">
                  <a:extLst>
                    <a:ext uri="{9D8B030D-6E8A-4147-A177-3AD203B41FA5}">
                      <a16:colId xmlns:a16="http://schemas.microsoft.com/office/drawing/2014/main" val="314671143"/>
                    </a:ext>
                  </a:extLst>
                </a:gridCol>
                <a:gridCol w="3312367">
                  <a:extLst>
                    <a:ext uri="{9D8B030D-6E8A-4147-A177-3AD203B41FA5}">
                      <a16:colId xmlns:a16="http://schemas.microsoft.com/office/drawing/2014/main" val="3356737340"/>
                    </a:ext>
                  </a:extLst>
                </a:gridCol>
              </a:tblGrid>
              <a:tr h="29626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迁移方向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93977303"/>
                  </a:ext>
                </a:extLst>
              </a:tr>
              <a:tr h="59253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工业化以前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大规模迁移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迁往自然条件较好的地方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大规模的垦荒、严重的自然灾害、战乱等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45315935"/>
                  </a:ext>
                </a:extLst>
              </a:tr>
              <a:tr h="1185072">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中华人民共和国成立后至改革开放以前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迁移规模比较小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频率比较低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有计划、有组织地进行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从东部人口稠密地区迁往地广人稀的东北、西北地区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国家实施计划经济体制和严格的户籍管理制度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4936164"/>
                  </a:ext>
                </a:extLst>
              </a:tr>
              <a:tr h="95046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改革开放以后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流量增大、流向变化、频率加快、自发为主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从农村到城镇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从内陆到沿海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受国家改革开放政策的影响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98611938"/>
                  </a:ext>
                </a:extLst>
              </a:tr>
            </a:tbl>
          </a:graphicData>
        </a:graphic>
      </p:graphicFrame>
    </p:spTree>
    <p:extLst>
      <p:ext uri="{BB962C8B-B14F-4D97-AF65-F5344CB8AC3E}">
        <p14:creationId xmlns:p14="http://schemas.microsoft.com/office/powerpoint/2010/main" val="34524579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141451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断影响人口迁移的主导因素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：明确影响人口迁移的因素。影响人口迁移的因素有很多，如下：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破.eps" descr="id:2147488045;FounderCES"/>
          <p:cNvPicPr/>
          <p:nvPr/>
        </p:nvPicPr>
        <p:blipFill>
          <a:blip r:embed="rId2"/>
          <a:stretch>
            <a:fillRect/>
          </a:stretch>
        </p:blipFill>
        <p:spPr>
          <a:xfrm>
            <a:off x="2970689" y="764704"/>
            <a:ext cx="6249035" cy="539750"/>
          </a:xfrm>
          <a:prstGeom prst="rect">
            <a:avLst/>
          </a:prstGeom>
        </p:spPr>
      </p:pic>
      <p:pic>
        <p:nvPicPr>
          <p:cNvPr id="7" name="25疑难点1.eps" descr="id:2147490399;FounderCES"/>
          <p:cNvPicPr/>
          <p:nvPr/>
        </p:nvPicPr>
        <p:blipFill>
          <a:blip r:embed="rId3"/>
          <a:stretch>
            <a:fillRect/>
          </a:stretch>
        </p:blipFill>
        <p:spPr>
          <a:xfrm>
            <a:off x="478582" y="1564778"/>
            <a:ext cx="1413872" cy="424025"/>
          </a:xfrm>
          <a:prstGeom prst="rect">
            <a:avLst/>
          </a:prstGeom>
        </p:spPr>
      </p:pic>
      <p:pic>
        <p:nvPicPr>
          <p:cNvPr id="8" name="xb8.jpg" descr="id:2147490667;FounderCES"/>
          <p:cNvPicPr/>
          <p:nvPr/>
        </p:nvPicPr>
        <p:blipFill>
          <a:blip r:embed="rId4"/>
          <a:stretch>
            <a:fillRect/>
          </a:stretch>
        </p:blipFill>
        <p:spPr>
          <a:xfrm>
            <a:off x="2449116" y="2780928"/>
            <a:ext cx="6784919" cy="3283439"/>
          </a:xfrm>
          <a:prstGeom prst="rect">
            <a:avLst/>
          </a:prstGeom>
        </p:spPr>
      </p:pic>
    </p:spTree>
    <p:extLst>
      <p:ext uri="{BB962C8B-B14F-4D97-AF65-F5344CB8AC3E}">
        <p14:creationId xmlns:p14="http://schemas.microsoft.com/office/powerpoint/2010/main" val="419932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1342509"/>
            <a:ext cx="11485848" cy="1200329"/>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什</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么是人口迁移</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：涉及人口居住地发生</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长期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永久改变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的人口移动。</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点1.eps" descr="id:2147487992;FounderCES"/>
          <p:cNvPicPr/>
          <p:nvPr/>
        </p:nvPicPr>
        <p:blipFill>
          <a:blip r:embed="rId2"/>
          <a:stretch>
            <a:fillRect/>
          </a:stretch>
        </p:blipFill>
        <p:spPr>
          <a:xfrm>
            <a:off x="478582" y="1485969"/>
            <a:ext cx="1184657" cy="358855"/>
          </a:xfrm>
          <a:prstGeom prst="rect">
            <a:avLst/>
          </a:prstGeom>
        </p:spPr>
      </p:pic>
      <p:pic>
        <p:nvPicPr>
          <p:cNvPr id="8"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5" name="图片 4"/>
          <p:cNvPicPr>
            <a:picLocks noChangeAspect="1"/>
          </p:cNvPicPr>
          <p:nvPr/>
        </p:nvPicPr>
        <p:blipFill>
          <a:blip r:embed="rId4"/>
          <a:stretch>
            <a:fillRect/>
          </a:stretch>
        </p:blipFill>
        <p:spPr>
          <a:xfrm>
            <a:off x="335200" y="2636912"/>
            <a:ext cx="11511502" cy="3312368"/>
          </a:xfrm>
          <a:prstGeom prst="rect">
            <a:avLst/>
          </a:prstGeom>
        </p:spPr>
      </p:pic>
      <p:sp>
        <p:nvSpPr>
          <p:cNvPr id="9" name="内容占位符 1"/>
          <p:cNvSpPr txBox="1">
            <a:spLocks/>
          </p:cNvSpPr>
          <p:nvPr/>
        </p:nvSpPr>
        <p:spPr bwMode="auto">
          <a:xfrm>
            <a:off x="360854" y="26369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口迁移与人口流动的区别</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名师点睛.eps" descr="id:2147490504;FounderCES"/>
          <p:cNvPicPr/>
          <p:nvPr/>
        </p:nvPicPr>
        <p:blipFill>
          <a:blip r:embed="rId5"/>
          <a:stretch>
            <a:fillRect/>
          </a:stretch>
        </p:blipFill>
        <p:spPr>
          <a:xfrm>
            <a:off x="520464" y="2708920"/>
            <a:ext cx="2046350" cy="478553"/>
          </a:xfrm>
          <a:prstGeom prst="rect">
            <a:avLst/>
          </a:prstGeom>
        </p:spPr>
      </p:pic>
      <p:graphicFrame>
        <p:nvGraphicFramePr>
          <p:cNvPr id="18" name="表格 17"/>
          <p:cNvGraphicFramePr>
            <a:graphicFrameLocks noGrp="1"/>
          </p:cNvGraphicFramePr>
          <p:nvPr>
            <p:extLst>
              <p:ext uri="{D42A27DB-BD31-4B8C-83A1-F6EECF244321}">
                <p14:modId xmlns:p14="http://schemas.microsoft.com/office/powerpoint/2010/main" val="2141086361"/>
              </p:ext>
            </p:extLst>
          </p:nvPr>
        </p:nvGraphicFramePr>
        <p:xfrm>
          <a:off x="478582" y="3452593"/>
          <a:ext cx="11161240" cy="2194560"/>
        </p:xfrm>
        <a:graphic>
          <a:graphicData uri="http://schemas.openxmlformats.org/drawingml/2006/table">
            <a:tbl>
              <a:tblPr firstRow="1" firstCol="1" bandRow="1"/>
              <a:tblGrid>
                <a:gridCol w="1890714">
                  <a:extLst>
                    <a:ext uri="{9D8B030D-6E8A-4147-A177-3AD203B41FA5}">
                      <a16:colId xmlns:a16="http://schemas.microsoft.com/office/drawing/2014/main" val="1704027487"/>
                    </a:ext>
                  </a:extLst>
                </a:gridCol>
                <a:gridCol w="3524720">
                  <a:extLst>
                    <a:ext uri="{9D8B030D-6E8A-4147-A177-3AD203B41FA5}">
                      <a16:colId xmlns:a16="http://schemas.microsoft.com/office/drawing/2014/main" val="89888114"/>
                    </a:ext>
                  </a:extLst>
                </a:gridCol>
                <a:gridCol w="5745806">
                  <a:extLst>
                    <a:ext uri="{9D8B030D-6E8A-4147-A177-3AD203B41FA5}">
                      <a16:colId xmlns:a16="http://schemas.microsoft.com/office/drawing/2014/main" val="220927524"/>
                    </a:ext>
                  </a:extLst>
                </a:gridCol>
              </a:tblGrid>
              <a:tr h="0">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人口流动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7367504"/>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永久性或长期性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临时或短期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84949430"/>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空间距离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一定距离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无限制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56897860"/>
                  </a:ext>
                </a:extLst>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居住地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变更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改变行政区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不变更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0045835"/>
                  </a:ext>
                </a:extLst>
              </a:tr>
            </a:tbl>
          </a:graphicData>
        </a:graphic>
      </p:graphicFrame>
    </p:spTree>
    <p:extLst>
      <p:ext uri="{BB962C8B-B14F-4D97-AF65-F5344CB8AC3E}">
        <p14:creationId xmlns:p14="http://schemas.microsoft.com/office/powerpoint/2010/main" val="270935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第二步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：分析迁移人口的构成特点，对比分析迁出地与迁入地的自然和社会环境差异，做到分析判断有依据。如下分析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8A.eps" descr="id:2147490674;FounderCES"/>
          <p:cNvPicPr/>
          <p:nvPr/>
        </p:nvPicPr>
        <p:blipFill>
          <a:blip r:embed="rId2"/>
          <a:stretch>
            <a:fillRect/>
          </a:stretch>
        </p:blipFill>
        <p:spPr>
          <a:xfrm>
            <a:off x="2206774" y="2204864"/>
            <a:ext cx="6984776" cy="2152589"/>
          </a:xfrm>
          <a:prstGeom prst="rect">
            <a:avLst/>
          </a:prstGeom>
        </p:spPr>
      </p:pic>
    </p:spTree>
    <p:extLst>
      <p:ext uri="{BB962C8B-B14F-4D97-AF65-F5344CB8AC3E}">
        <p14:creationId xmlns:p14="http://schemas.microsoft.com/office/powerpoint/2010/main" val="1899912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第三步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：分析迁入地和迁出地对人口迁移产生的拉力和推力因素，确定其中影响最大的拉力因素，这就是影响人口迁移的主导因素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9.jpg" descr="id:2147490681;FounderCES"/>
          <p:cNvPicPr/>
          <p:nvPr/>
        </p:nvPicPr>
        <p:blipFill>
          <a:blip r:embed="rId2"/>
          <a:stretch>
            <a:fillRect/>
          </a:stretch>
        </p:blipFill>
        <p:spPr>
          <a:xfrm>
            <a:off x="1630710" y="2060848"/>
            <a:ext cx="8153153" cy="1584176"/>
          </a:xfrm>
          <a:prstGeom prst="rect">
            <a:avLst/>
          </a:prstGeom>
        </p:spPr>
      </p:pic>
    </p:spTree>
    <p:extLst>
      <p:ext uri="{BB962C8B-B14F-4D97-AF65-F5344CB8AC3E}">
        <p14:creationId xmlns:p14="http://schemas.microsoft.com/office/powerpoint/2010/main" val="24962436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839239"/>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七次全国人口普查数据显示</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东北三省</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年内人口减少了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万人。下图为东北三省人口流入数量最多的三个省级行政区统计图。</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影响东北三省人口净流出的主要因素是（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83213"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83213"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婚</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姻</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10.jpg" descr="id:2147490695;FounderCES"/>
          <p:cNvPicPr/>
          <p:nvPr/>
        </p:nvPicPr>
        <p:blipFill>
          <a:blip r:embed="rId2"/>
          <a:stretch>
            <a:fillRect/>
          </a:stretch>
        </p:blipFill>
        <p:spPr>
          <a:xfrm>
            <a:off x="7463358" y="2011071"/>
            <a:ext cx="3013398" cy="2282025"/>
          </a:xfrm>
          <a:prstGeom prst="rect">
            <a:avLst/>
          </a:prstGeom>
        </p:spPr>
      </p:pic>
      <p:sp>
        <p:nvSpPr>
          <p:cNvPr id="7" name="内容占位符 1"/>
          <p:cNvSpPr txBox="1">
            <a:spLocks/>
          </p:cNvSpPr>
          <p:nvPr/>
        </p:nvSpPr>
        <p:spPr bwMode="auto">
          <a:xfrm>
            <a:off x="360854" y="357301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8" name="24答案.eps" descr="id:2147488080;FounderCES"/>
          <p:cNvPicPr/>
          <p:nvPr/>
        </p:nvPicPr>
        <p:blipFill>
          <a:blip r:embed="rId3"/>
          <a:stretch>
            <a:fillRect/>
          </a:stretch>
        </p:blipFill>
        <p:spPr>
          <a:xfrm>
            <a:off x="360854" y="3752353"/>
            <a:ext cx="807720" cy="287655"/>
          </a:xfrm>
          <a:prstGeom prst="rect">
            <a:avLst/>
          </a:prstGeom>
        </p:spPr>
      </p:pic>
      <p:sp>
        <p:nvSpPr>
          <p:cNvPr id="9" name="内容占位符 1"/>
          <p:cNvSpPr txBox="1">
            <a:spLocks/>
          </p:cNvSpPr>
          <p:nvPr/>
        </p:nvSpPr>
        <p:spPr bwMode="auto">
          <a:xfrm>
            <a:off x="360854" y="427086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北三省经济发展相对缓慢，就业机会少，收入水平较低，导致人口大量流向经济发达的地区，所以经济因素是影响东北三省人口净流出的主要因素；政治、文化、婚姻不是主要影响因素。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88087;FounderCES"/>
          <p:cNvPicPr/>
          <p:nvPr/>
        </p:nvPicPr>
        <p:blipFill>
          <a:blip r:embed="rId4"/>
          <a:stretch>
            <a:fillRect/>
          </a:stretch>
        </p:blipFill>
        <p:spPr>
          <a:xfrm>
            <a:off x="334566" y="4450202"/>
            <a:ext cx="807720" cy="287655"/>
          </a:xfrm>
          <a:prstGeom prst="rect">
            <a:avLst/>
          </a:prstGeom>
        </p:spPr>
      </p:pic>
      <p:pic>
        <p:nvPicPr>
          <p:cNvPr id="12" name="破疑典例1.eps" descr="id:2147492063;FounderCES"/>
          <p:cNvPicPr/>
          <p:nvPr/>
        </p:nvPicPr>
        <p:blipFill>
          <a:blip r:embed="rId5"/>
          <a:stretch>
            <a:fillRect/>
          </a:stretch>
        </p:blipFill>
        <p:spPr>
          <a:xfrm>
            <a:off x="386732" y="917346"/>
            <a:ext cx="1706936" cy="370265"/>
          </a:xfrm>
          <a:prstGeom prst="rect">
            <a:avLst/>
          </a:prstGeom>
        </p:spPr>
      </p:pic>
    </p:spTree>
    <p:extLst>
      <p:ext uri="{BB962C8B-B14F-4D97-AF65-F5344CB8AC3E}">
        <p14:creationId xmlns:p14="http://schemas.microsoft.com/office/powerpoint/2010/main" val="3527052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东北人口大量迁出，给当地带来的影响有（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经济增长停滞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黑土流失减缓</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人口老龄化减缓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促使产业转型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4" name="24答案.eps" descr="id:2147488080;FounderCES"/>
          <p:cNvPicPr/>
          <p:nvPr/>
        </p:nvPicPr>
        <p:blipFill>
          <a:blip r:embed="rId2"/>
          <a:stretch>
            <a:fillRect/>
          </a:stretch>
        </p:blipFill>
        <p:spPr>
          <a:xfrm>
            <a:off x="360854" y="3676442"/>
            <a:ext cx="807720" cy="287655"/>
          </a:xfrm>
          <a:prstGeom prst="rect">
            <a:avLst/>
          </a:prstGeom>
        </p:spPr>
      </p:pic>
      <p:pic>
        <p:nvPicPr>
          <p:cNvPr id="5" name="xb10.jpg" descr="id:2147490695;FounderCES"/>
          <p:cNvPicPr/>
          <p:nvPr/>
        </p:nvPicPr>
        <p:blipFill>
          <a:blip r:embed="rId3"/>
          <a:stretch>
            <a:fillRect/>
          </a:stretch>
        </p:blipFill>
        <p:spPr>
          <a:xfrm>
            <a:off x="7967414" y="980728"/>
            <a:ext cx="3312368" cy="2508433"/>
          </a:xfrm>
          <a:prstGeom prst="rect">
            <a:avLst/>
          </a:prstGeom>
        </p:spPr>
      </p:pic>
      <p:sp>
        <p:nvSpPr>
          <p:cNvPr id="6" name="内容占位符 1"/>
          <p:cNvSpPr txBox="1">
            <a:spLocks/>
          </p:cNvSpPr>
          <p:nvPr/>
        </p:nvSpPr>
        <p:spPr bwMode="auto">
          <a:xfrm>
            <a:off x="360854" y="414908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迁出会使经济增长速度变缓，但不会停滞；人口减少，对土地的开发活动减少，黑土流失减缓；大量青壮年劳动力迁出，会加剧人口老龄化；东北人口大量迁出，劳动力减少，促使当地产业向机械化、智能化转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8087;FounderCES"/>
          <p:cNvPicPr/>
          <p:nvPr/>
        </p:nvPicPr>
        <p:blipFill>
          <a:blip r:embed="rId4"/>
          <a:stretch>
            <a:fillRect/>
          </a:stretch>
        </p:blipFill>
        <p:spPr>
          <a:xfrm>
            <a:off x="334566" y="4328417"/>
            <a:ext cx="807720" cy="287655"/>
          </a:xfrm>
          <a:prstGeom prst="rect">
            <a:avLst/>
          </a:prstGeom>
        </p:spPr>
      </p:pic>
    </p:spTree>
    <p:extLst>
      <p:ext uri="{BB962C8B-B14F-4D97-AF65-F5344CB8AC3E}">
        <p14:creationId xmlns:p14="http://schemas.microsoft.com/office/powerpoint/2010/main" val="3010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90136"/>
            <a:ext cx="11511502" cy="4411072"/>
          </a:xfrm>
          <a:prstGeom prst="rect">
            <a:avLst/>
          </a:prstGeom>
        </p:spPr>
      </p:pic>
      <p:sp>
        <p:nvSpPr>
          <p:cNvPr id="4" name="内容占位符 1"/>
          <p:cNvSpPr txBox="1">
            <a:spLocks/>
          </p:cNvSpPr>
          <p:nvPr/>
        </p:nvSpPr>
        <p:spPr bwMode="auto">
          <a:xfrm>
            <a:off x="360854" y="890136"/>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响人口迁移的因素具有具体性和复杂性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在分析某个具体案例时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要注意以下原则</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抓主要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影响某地人口迁移的因素不止一个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要抓住主要因素做重点分析。在现代社会中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经济因素是主要的、经常起作用的因素。</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重具体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影响人口迁移的因素的分析方法没有固定模式可以套用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一定要具体问题具体分析。例如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同样是老年人口的迁移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美国本土老年人口向</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阳光地带</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主要是受气候因素的影响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中国老年人口则多出于家庭因素向成年儿女居住地迁移。</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归纳.eps" descr="id:2147488022;FounderCES"/>
          <p:cNvPicPr/>
          <p:nvPr/>
        </p:nvPicPr>
        <p:blipFill>
          <a:blip r:embed="rId3"/>
          <a:stretch>
            <a:fillRect/>
          </a:stretch>
        </p:blipFill>
        <p:spPr>
          <a:xfrm>
            <a:off x="378106" y="1007717"/>
            <a:ext cx="1845920" cy="409561"/>
          </a:xfrm>
          <a:prstGeom prst="rect">
            <a:avLst/>
          </a:prstGeom>
        </p:spPr>
      </p:pic>
    </p:spTree>
    <p:extLst>
      <p:ext uri="{BB962C8B-B14F-4D97-AF65-F5344CB8AC3E}">
        <p14:creationId xmlns:p14="http://schemas.microsoft.com/office/powerpoint/2010/main" val="4417132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国的人口回流</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：部分农民工从东部沿海发达地区的城镇回流到中西部欠发达内陆地区，返回原籍。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）东部沿海地区的产业转移，劳动密集型产业减少，就业机会减少。</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）产业升级后，需要技术人才，原农民工技术水平低，不能适应新的就业需求。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）东部地区经济发达，生活成本居高不下。</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）中西部地区农村、城镇承接了东部地区的产业转移，就业机会增多。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）中西部农村地区基础设施逐渐完善，乡镇企业、个人创业机会增多。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）个人掌握了一定的技术，主动返乡创业。</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23;FounderCES"/>
          <p:cNvPicPr/>
          <p:nvPr/>
        </p:nvPicPr>
        <p:blipFill>
          <a:blip r:embed="rId2"/>
          <a:stretch>
            <a:fillRect/>
          </a:stretch>
        </p:blipFill>
        <p:spPr>
          <a:xfrm>
            <a:off x="478582" y="908721"/>
            <a:ext cx="1368152" cy="410314"/>
          </a:xfrm>
          <a:prstGeom prst="rect">
            <a:avLst/>
          </a:prstGeom>
        </p:spPr>
      </p:pic>
    </p:spTree>
    <p:extLst>
      <p:ext uri="{BB962C8B-B14F-4D97-AF65-F5344CB8AC3E}">
        <p14:creationId xmlns:p14="http://schemas.microsoft.com/office/powerpoint/2010/main" val="15476037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响</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178300181"/>
              </p:ext>
            </p:extLst>
          </p:nvPr>
        </p:nvGraphicFramePr>
        <p:xfrm>
          <a:off x="406574" y="1412776"/>
          <a:ext cx="11377264" cy="4663152"/>
        </p:xfrm>
        <a:graphic>
          <a:graphicData uri="http://schemas.openxmlformats.org/drawingml/2006/table">
            <a:tbl>
              <a:tblPr firstRow="1" firstCol="1" bandRow="1"/>
              <a:tblGrid>
                <a:gridCol w="864096">
                  <a:extLst>
                    <a:ext uri="{9D8B030D-6E8A-4147-A177-3AD203B41FA5}">
                      <a16:colId xmlns:a16="http://schemas.microsoft.com/office/drawing/2014/main" val="871303428"/>
                    </a:ext>
                  </a:extLst>
                </a:gridCol>
                <a:gridCol w="4320480">
                  <a:extLst>
                    <a:ext uri="{9D8B030D-6E8A-4147-A177-3AD203B41FA5}">
                      <a16:colId xmlns:a16="http://schemas.microsoft.com/office/drawing/2014/main" val="2930338236"/>
                    </a:ext>
                  </a:extLst>
                </a:gridCol>
                <a:gridCol w="6192688">
                  <a:extLst>
                    <a:ext uri="{9D8B030D-6E8A-4147-A177-3AD203B41FA5}">
                      <a16:colId xmlns:a16="http://schemas.microsoft.com/office/drawing/2014/main" val="3750277555"/>
                    </a:ext>
                  </a:extLst>
                </a:gridCol>
              </a:tblGrid>
              <a:tr h="411451">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东部地区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中西部地区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25355439"/>
                  </a:ext>
                </a:extLst>
              </a:tr>
              <a:tr h="1234354">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生活成本提高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就业机会减少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生活成本较低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产业转移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企业迁入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工作机会多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距离家乡较近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兼顾家庭和工作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40481544"/>
                  </a:ext>
                </a:extLst>
              </a:tr>
              <a:tr h="288015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企业生产运营成本高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土地资源紧张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企业发展空间受限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人力成本上涨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招工难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政府政策调整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优惠减少甚至取消等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后备土地资源充足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便于扩大生产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农村剩余劳动力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丰富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人力成本低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政府政策支持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优惠力度大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交通运输等基础设施改善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便于运输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资源丰富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原料运输成本降低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62608983"/>
                  </a:ext>
                </a:extLst>
              </a:tr>
            </a:tbl>
          </a:graphicData>
        </a:graphic>
      </p:graphicFrame>
    </p:spTree>
    <p:extLst>
      <p:ext uri="{BB962C8B-B14F-4D97-AF65-F5344CB8AC3E}">
        <p14:creationId xmlns:p14="http://schemas.microsoft.com/office/powerpoint/2010/main" val="20367217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761629293"/>
              </p:ext>
            </p:extLst>
          </p:nvPr>
        </p:nvGraphicFramePr>
        <p:xfrm>
          <a:off x="406574" y="1075017"/>
          <a:ext cx="11449271" cy="4058988"/>
        </p:xfrm>
        <a:graphic>
          <a:graphicData uri="http://schemas.openxmlformats.org/drawingml/2006/table">
            <a:tbl>
              <a:tblPr firstRow="1" firstCol="1" bandRow="1"/>
              <a:tblGrid>
                <a:gridCol w="1373913">
                  <a:extLst>
                    <a:ext uri="{9D8B030D-6E8A-4147-A177-3AD203B41FA5}">
                      <a16:colId xmlns:a16="http://schemas.microsoft.com/office/drawing/2014/main" val="301869481"/>
                    </a:ext>
                  </a:extLst>
                </a:gridCol>
                <a:gridCol w="2946567">
                  <a:extLst>
                    <a:ext uri="{9D8B030D-6E8A-4147-A177-3AD203B41FA5}">
                      <a16:colId xmlns:a16="http://schemas.microsoft.com/office/drawing/2014/main" val="606993733"/>
                    </a:ext>
                  </a:extLst>
                </a:gridCol>
                <a:gridCol w="7128791">
                  <a:extLst>
                    <a:ext uri="{9D8B030D-6E8A-4147-A177-3AD203B41FA5}">
                      <a16:colId xmlns:a16="http://schemas.microsoft.com/office/drawing/2014/main" val="824661939"/>
                    </a:ext>
                  </a:extLst>
                </a:gridCol>
              </a:tblGrid>
              <a:tr h="497216">
                <a:tc>
                  <a:txBody>
                    <a:bodyPr/>
                    <a:lstStyle/>
                    <a:p>
                      <a:pPr algn="ct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东部地区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中西部地区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57887424"/>
                  </a:ext>
                </a:extLst>
              </a:tr>
              <a:tr h="1516276">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政府引导产业结构调整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缓解快速城镇化带来的问题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促进当地经济发展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增加税收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带动相关产业发展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吸引更多企业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促进城镇化和工业化发展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调整产业结构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产业升级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14632065"/>
                  </a:ext>
                </a:extLst>
              </a:tr>
              <a:tr h="1864428">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乡村振兴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利于乡村的发展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缩小城乡差距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带回技术和资金等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利于现代农业发展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更新观念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利于农村生活水平的提高等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7670006"/>
                  </a:ext>
                </a:extLst>
              </a:tr>
            </a:tbl>
          </a:graphicData>
        </a:graphic>
      </p:graphicFrame>
    </p:spTree>
    <p:extLst>
      <p:ext uri="{BB962C8B-B14F-4D97-AF65-F5344CB8AC3E}">
        <p14:creationId xmlns:p14="http://schemas.microsoft.com/office/powerpoint/2010/main" val="26333967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多曾经从农村到城市打拼的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外来族</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选择向农村回归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人们称之为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。有经济学家称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的出现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意味着新的人口红利正在形成。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城市流动人口中具有回流意愿的人员主体和影响回流的因素组合正确的（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大学教师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政策支持</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技术人员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工作待遇</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农村民工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家庭亲情</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医护人员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就业环境</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38;FounderCES"/>
          <p:cNvPicPr/>
          <p:nvPr/>
        </p:nvPicPr>
        <p:blipFill>
          <a:blip r:embed="rId2"/>
          <a:stretch>
            <a:fillRect/>
          </a:stretch>
        </p:blipFill>
        <p:spPr>
          <a:xfrm>
            <a:off x="478582" y="908720"/>
            <a:ext cx="1706936" cy="370265"/>
          </a:xfrm>
          <a:prstGeom prst="rect">
            <a:avLst/>
          </a:prstGeom>
        </p:spPr>
      </p:pic>
      <p:sp>
        <p:nvSpPr>
          <p:cNvPr id="4" name="内容占位符 1"/>
          <p:cNvSpPr txBox="1">
            <a:spLocks/>
          </p:cNvSpPr>
          <p:nvPr/>
        </p:nvSpPr>
        <p:spPr bwMode="auto">
          <a:xfrm>
            <a:off x="360854" y="410179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5" name="24答案.eps" descr="id:2147488080;FounderCES"/>
          <p:cNvPicPr/>
          <p:nvPr/>
        </p:nvPicPr>
        <p:blipFill>
          <a:blip r:embed="rId3"/>
          <a:stretch>
            <a:fillRect/>
          </a:stretch>
        </p:blipFill>
        <p:spPr>
          <a:xfrm>
            <a:off x="360854" y="4281128"/>
            <a:ext cx="807720" cy="287655"/>
          </a:xfrm>
          <a:prstGeom prst="rect">
            <a:avLst/>
          </a:prstGeom>
        </p:spPr>
      </p:pic>
      <p:sp>
        <p:nvSpPr>
          <p:cNvPr id="6" name="内容占位符 1"/>
          <p:cNvSpPr txBox="1">
            <a:spLocks/>
          </p:cNvSpPr>
          <p:nvPr/>
        </p:nvSpPr>
        <p:spPr bwMode="auto">
          <a:xfrm>
            <a:off x="360854" y="470201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有回流意愿的流动人口中，农民工在原居住地具有已建立的亲朋联系、熟悉的文化和生活环境，因此家庭亲情是吸引农民工回流的重要因素；大学教师、技术人员、医护人员在城市的收入较高，回流的意愿较低。</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8087;FounderCES"/>
          <p:cNvPicPr/>
          <p:nvPr/>
        </p:nvPicPr>
        <p:blipFill>
          <a:blip r:embed="rId4"/>
          <a:stretch>
            <a:fillRect/>
          </a:stretch>
        </p:blipFill>
        <p:spPr>
          <a:xfrm>
            <a:off x="334566" y="4881347"/>
            <a:ext cx="807720" cy="287655"/>
          </a:xfrm>
          <a:prstGeom prst="rect">
            <a:avLst/>
          </a:prstGeom>
        </p:spPr>
      </p:pic>
    </p:spTree>
    <p:extLst>
      <p:ext uri="{BB962C8B-B14F-4D97-AF65-F5344CB8AC3E}">
        <p14:creationId xmlns:p14="http://schemas.microsoft.com/office/powerpoint/2010/main" val="263004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现象出现的主要原因是（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乡村第一产业比重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乡村的创业机会增多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乡村自然环境的吸引 </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城市雾霾促使人们逃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243498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4" name="24答案.eps" descr="id:2147488080;FounderCES"/>
          <p:cNvPicPr/>
          <p:nvPr/>
        </p:nvPicPr>
        <p:blipFill>
          <a:blip r:embed="rId2"/>
          <a:stretch>
            <a:fillRect/>
          </a:stretch>
        </p:blipFill>
        <p:spPr>
          <a:xfrm>
            <a:off x="360854" y="2614320"/>
            <a:ext cx="807720" cy="287655"/>
          </a:xfrm>
          <a:prstGeom prst="rect">
            <a:avLst/>
          </a:prstGeom>
        </p:spPr>
      </p:pic>
      <p:sp>
        <p:nvSpPr>
          <p:cNvPr id="5" name="内容占位符 1"/>
          <p:cNvSpPr txBox="1">
            <a:spLocks/>
          </p:cNvSpPr>
          <p:nvPr/>
        </p:nvSpPr>
        <p:spPr bwMode="auto">
          <a:xfrm>
            <a:off x="360854" y="30689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着我国乡村地区基础设施的逐步改善和促进乡村发展政策的实施，乡村地区投资环境改善，乡村的创业机会增多，因此大量农村进城务工人员将创业的方向转向乡村地区；第一产业能够提供的工资待遇较低，不是</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的主要原因；乡村自然环境不是城归人口选择回归乡村的主要影响因素；随着人们环保意识的增强和生态工程的实施，雾霾现象逐渐改善。</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8087;FounderCES"/>
          <p:cNvPicPr/>
          <p:nvPr/>
        </p:nvPicPr>
        <p:blipFill>
          <a:blip r:embed="rId3"/>
          <a:stretch>
            <a:fillRect/>
          </a:stretch>
        </p:blipFill>
        <p:spPr>
          <a:xfrm>
            <a:off x="334566" y="3248297"/>
            <a:ext cx="807720" cy="287655"/>
          </a:xfrm>
          <a:prstGeom prst="rect">
            <a:avLst/>
          </a:prstGeom>
        </p:spPr>
      </p:pic>
    </p:spTree>
    <p:extLst>
      <p:ext uri="{BB962C8B-B14F-4D97-AF65-F5344CB8AC3E}">
        <p14:creationId xmlns:p14="http://schemas.microsoft.com/office/powerpoint/2010/main" val="3704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1412776"/>
            <a:ext cx="11511502" cy="2520280"/>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1392203722"/>
              </p:ext>
            </p:extLst>
          </p:nvPr>
        </p:nvGraphicFramePr>
        <p:xfrm>
          <a:off x="550590" y="1705352"/>
          <a:ext cx="11089232" cy="2011680"/>
        </p:xfrm>
        <a:graphic>
          <a:graphicData uri="http://schemas.openxmlformats.org/drawingml/2006/table">
            <a:tbl>
              <a:tblPr firstRow="1" firstCol="1" bandRow="1"/>
              <a:tblGrid>
                <a:gridCol w="1321895">
                  <a:extLst>
                    <a:ext uri="{9D8B030D-6E8A-4147-A177-3AD203B41FA5}">
                      <a16:colId xmlns:a16="http://schemas.microsoft.com/office/drawing/2014/main" val="2983413426"/>
                    </a:ext>
                  </a:extLst>
                </a:gridCol>
                <a:gridCol w="4920388">
                  <a:extLst>
                    <a:ext uri="{9D8B030D-6E8A-4147-A177-3AD203B41FA5}">
                      <a16:colId xmlns:a16="http://schemas.microsoft.com/office/drawing/2014/main" val="2633405612"/>
                    </a:ext>
                  </a:extLst>
                </a:gridCol>
                <a:gridCol w="4846949">
                  <a:extLst>
                    <a:ext uri="{9D8B030D-6E8A-4147-A177-3AD203B41FA5}">
                      <a16:colId xmlns:a16="http://schemas.microsoft.com/office/drawing/2014/main" val="3234949454"/>
                    </a:ext>
                  </a:extLst>
                </a:gridCol>
              </a:tblGrid>
              <a:tr h="96017">
                <a:tc>
                  <a:txBody>
                    <a:bodyPr/>
                    <a:lstStyle/>
                    <a:p>
                      <a:pPr algn="ctr" hangingPunct="0">
                        <a:lnSpc>
                          <a:spcPct val="150000"/>
                        </a:lnSpc>
                        <a:spcAft>
                          <a:spcPts val="0"/>
                        </a:spcAft>
                        <a:tabLst>
                          <a:tab pos="6031230" algn="l"/>
                        </a:tabLst>
                      </a:pPr>
                      <a:r>
                        <a:rPr lang="en-US" sz="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6350" cap="flat" cmpd="sng" algn="ctr">
                      <a:solidFill>
                        <a:srgbClr val="1EB26A"/>
                      </a:solidFill>
                      <a:prstDash val="solid"/>
                      <a:round/>
                      <a:headEnd type="none" w="med" len="med"/>
                      <a:tailEnd type="none" w="med" len="med"/>
                    </a:lnTlToBr>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人口迁移</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人口流动</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3101637"/>
                  </a:ext>
                </a:extLst>
              </a:tr>
              <a:tr h="480050">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主要原因</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灾荒、战乱、宗教文化差异、政策、经济差别等</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短期的工作与学习、旅游、探亲等</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57883264"/>
                  </a:ext>
                </a:extLst>
              </a:tr>
              <a:tr h="288030">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举例</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en-US" sz="22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闯关东</a:t>
                      </a:r>
                      <a:r>
                        <a:rPr lang="en-US" sz="22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下南洋</a:t>
                      </a:r>
                      <a:r>
                        <a:rPr lang="en-US" sz="22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外出探亲、出国考察</a:t>
                      </a:r>
                      <a:endParaRPr 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19965758"/>
                  </a:ext>
                </a:extLst>
              </a:tr>
            </a:tbl>
          </a:graphicData>
        </a:graphic>
      </p:graphicFrame>
    </p:spTree>
    <p:extLst>
      <p:ext uri="{BB962C8B-B14F-4D97-AF65-F5344CB8AC3E}">
        <p14:creationId xmlns:p14="http://schemas.microsoft.com/office/powerpoint/2010/main" val="36668867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1414686" y="3288747"/>
            <a:ext cx="8424936" cy="360040"/>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对中国农村产生的影响是（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加剧乡村教育资源短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缺</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提升乡村的经济活力</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解决农村地区的养老问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提高农村资源环境承载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249289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4" name="24答案.eps" descr="id:2147488080;FounderCES"/>
          <p:cNvPicPr/>
          <p:nvPr/>
        </p:nvPicPr>
        <p:blipFill>
          <a:blip r:embed="rId3"/>
          <a:stretch>
            <a:fillRect/>
          </a:stretch>
        </p:blipFill>
        <p:spPr>
          <a:xfrm>
            <a:off x="360854" y="2672233"/>
            <a:ext cx="807720" cy="287655"/>
          </a:xfrm>
          <a:prstGeom prst="rect">
            <a:avLst/>
          </a:prstGeom>
        </p:spPr>
      </p:pic>
      <p:sp>
        <p:nvSpPr>
          <p:cNvPr id="5" name="内容占位符 1"/>
          <p:cNvSpPr txBox="1">
            <a:spLocks/>
          </p:cNvSpPr>
          <p:nvPr/>
        </p:nvSpPr>
        <p:spPr bwMode="auto">
          <a:xfrm>
            <a:off x="360854" y="311290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使资金和人才向农村转移，提升农村经济的创新活力；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人员具有较高素质，不会加剧乡村教育资源短缺；农村地区的养老问题、农村资源环境承载力跟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现象关系不大。</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8087;FounderCES"/>
          <p:cNvPicPr/>
          <p:nvPr/>
        </p:nvPicPr>
        <p:blipFill>
          <a:blip r:embed="rId4"/>
          <a:stretch>
            <a:fillRect/>
          </a:stretch>
        </p:blipFill>
        <p:spPr>
          <a:xfrm>
            <a:off x="334566" y="3292245"/>
            <a:ext cx="807720" cy="287655"/>
          </a:xfrm>
          <a:prstGeom prst="rect">
            <a:avLst/>
          </a:prstGeom>
        </p:spPr>
      </p:pic>
    </p:spTree>
    <p:extLst>
      <p:ext uri="{BB962C8B-B14F-4D97-AF65-F5344CB8AC3E}">
        <p14:creationId xmlns:p14="http://schemas.microsoft.com/office/powerpoint/2010/main" val="225992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908720"/>
            <a:ext cx="11511502" cy="2952328"/>
          </a:xfrm>
          <a:prstGeom prst="rect">
            <a:avLst/>
          </a:prstGeom>
        </p:spPr>
      </p:pic>
      <p:sp>
        <p:nvSpPr>
          <p:cNvPr id="5" name="内容占位符 1"/>
          <p:cNvSpPr txBox="1">
            <a:spLocks/>
          </p:cNvSpPr>
          <p:nvPr/>
        </p:nvSpPr>
        <p:spPr bwMode="auto">
          <a:xfrm>
            <a:off x="360854" y="98072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城市劳动力市场开始形成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外出务工曾经是许多农民改变生活条件的出路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一些农民工在城市开阔了眼界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掌握了技能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积累了财富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也具备了以更加积极主动和开创性的方式参与经济建设的能力。随着近年劳动密集型产业梯度转移的趋势日益凸显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以及农村城镇化的快速发展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这群农民工开始返乡创业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成为一支推动劳务输出地快速工业化、城镇化、现代化的重要力量。</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90759;FounderCES"/>
          <p:cNvPicPr/>
          <p:nvPr/>
        </p:nvPicPr>
        <p:blipFill>
          <a:blip r:embed="rId3"/>
          <a:stretch>
            <a:fillRect/>
          </a:stretch>
        </p:blipFill>
        <p:spPr>
          <a:xfrm>
            <a:off x="406574" y="1154344"/>
            <a:ext cx="1917928" cy="380473"/>
          </a:xfrm>
          <a:prstGeom prst="rect">
            <a:avLst/>
          </a:prstGeom>
        </p:spPr>
      </p:pic>
    </p:spTree>
    <p:extLst>
      <p:ext uri="{BB962C8B-B14F-4D97-AF65-F5344CB8AC3E}">
        <p14:creationId xmlns:p14="http://schemas.microsoft.com/office/powerpoint/2010/main" val="1817135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：按照是否跨越国界，可分为国际人口迁移和国内人口迁移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463268812"/>
              </p:ext>
            </p:extLst>
          </p:nvPr>
        </p:nvGraphicFramePr>
        <p:xfrm>
          <a:off x="406574" y="1484784"/>
          <a:ext cx="11440128" cy="2215141"/>
        </p:xfrm>
        <a:graphic>
          <a:graphicData uri="http://schemas.openxmlformats.org/drawingml/2006/table">
            <a:tbl>
              <a:tblPr firstRow="1" firstCol="1" bandRow="1"/>
              <a:tblGrid>
                <a:gridCol w="801538">
                  <a:extLst>
                    <a:ext uri="{9D8B030D-6E8A-4147-A177-3AD203B41FA5}">
                      <a16:colId xmlns:a16="http://schemas.microsoft.com/office/drawing/2014/main" val="2156566316"/>
                    </a:ext>
                  </a:extLst>
                </a:gridCol>
                <a:gridCol w="4736359">
                  <a:extLst>
                    <a:ext uri="{9D8B030D-6E8A-4147-A177-3AD203B41FA5}">
                      <a16:colId xmlns:a16="http://schemas.microsoft.com/office/drawing/2014/main" val="3719704745"/>
                    </a:ext>
                  </a:extLst>
                </a:gridCol>
                <a:gridCol w="5902231">
                  <a:extLst>
                    <a:ext uri="{9D8B030D-6E8A-4147-A177-3AD203B41FA5}">
                      <a16:colId xmlns:a16="http://schemas.microsoft.com/office/drawing/2014/main" val="3352416024"/>
                    </a:ext>
                  </a:extLst>
                </a:gridCol>
              </a:tblGrid>
              <a:tr h="52119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国内人口迁移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82032961"/>
                  </a:ext>
                </a:extLst>
              </a:tr>
              <a:tr h="111786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概念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人口跨国界并改变住所达到一定时间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的迁移活动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在一国范围内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人口从一个地区向另一个地区移居的现象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41204316"/>
                  </a:ext>
                </a:extLst>
              </a:tr>
              <a:tr h="52119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国际移民等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省际、县际迁移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50801346"/>
                  </a:ext>
                </a:extLst>
              </a:tr>
            </a:tbl>
          </a:graphicData>
        </a:graphic>
      </p:graphicFrame>
      <p:pic>
        <p:nvPicPr>
          <p:cNvPr id="4" name="图片 3"/>
          <p:cNvPicPr>
            <a:picLocks noChangeAspect="1"/>
          </p:cNvPicPr>
          <p:nvPr/>
        </p:nvPicPr>
        <p:blipFill>
          <a:blip r:embed="rId2"/>
          <a:stretch>
            <a:fillRect/>
          </a:stretch>
        </p:blipFill>
        <p:spPr>
          <a:xfrm>
            <a:off x="335200" y="3933056"/>
            <a:ext cx="11511502" cy="2308324"/>
          </a:xfrm>
          <a:prstGeom prst="rect">
            <a:avLst/>
          </a:prstGeom>
        </p:spPr>
      </p:pic>
      <p:sp>
        <p:nvSpPr>
          <p:cNvPr id="5" name="内容占位符 1"/>
          <p:cNvSpPr txBox="1">
            <a:spLocks/>
          </p:cNvSpPr>
          <p:nvPr/>
        </p:nvSpPr>
        <p:spPr bwMode="auto">
          <a:xfrm>
            <a:off x="360854" y="393305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住人口与户籍人口</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常住人口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户籍人口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净迁移人口。</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常住人口指实际居住在某地一定时间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半年以上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户籍人口指依法在某地公安户籍管理机关登记了户口的人口。</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归纳.eps" descr="id:2147488022;FounderCES"/>
          <p:cNvPicPr/>
          <p:nvPr/>
        </p:nvPicPr>
        <p:blipFill>
          <a:blip r:embed="rId3"/>
          <a:stretch>
            <a:fillRect/>
          </a:stretch>
        </p:blipFill>
        <p:spPr>
          <a:xfrm>
            <a:off x="378106" y="4050637"/>
            <a:ext cx="1845920" cy="409561"/>
          </a:xfrm>
          <a:prstGeom prst="rect">
            <a:avLst/>
          </a:prstGeom>
        </p:spPr>
      </p:pic>
    </p:spTree>
    <p:extLst>
      <p:ext uri="{BB962C8B-B14F-4D97-AF65-F5344CB8AC3E}">
        <p14:creationId xmlns:p14="http://schemas.microsoft.com/office/powerpoint/2010/main" val="243803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85980"/>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人口机械增长</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人口迁移使得某一区域的人口数量发生变化，这种人口数量的变化称为人口机械增长。</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）计算公式</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人口机械增长率＝（年内迁入人口数－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迁出人口数）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年平均人口数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一个国家或地区的人口自然增长和机械增</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同决定该国家或地区人口数量的变化。</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90542;FounderCES"/>
          <p:cNvPicPr/>
          <p:nvPr/>
        </p:nvPicPr>
        <p:blipFill>
          <a:blip r:embed="rId2"/>
          <a:stretch>
            <a:fillRect/>
          </a:stretch>
        </p:blipFill>
        <p:spPr>
          <a:xfrm>
            <a:off x="6239221" y="2780928"/>
            <a:ext cx="5262165" cy="2808312"/>
          </a:xfrm>
          <a:prstGeom prst="rect">
            <a:avLst/>
          </a:prstGeom>
        </p:spPr>
      </p:pic>
    </p:spTree>
    <p:extLst>
      <p:ext uri="{BB962C8B-B14F-4D97-AF65-F5344CB8AC3E}">
        <p14:creationId xmlns:p14="http://schemas.microsoft.com/office/powerpoint/2010/main" val="2938726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人口迁移对迁入地和迁出地的有利影响和不利影响如下图所示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5.eps" descr="id:2147490549;FounderCES"/>
          <p:cNvPicPr/>
          <p:nvPr/>
        </p:nvPicPr>
        <p:blipFill>
          <a:blip r:embed="rId2"/>
          <a:stretch>
            <a:fillRect/>
          </a:stretch>
        </p:blipFill>
        <p:spPr>
          <a:xfrm>
            <a:off x="2926854" y="2060848"/>
            <a:ext cx="5632280" cy="4320480"/>
          </a:xfrm>
          <a:prstGeom prst="rect">
            <a:avLst/>
          </a:prstGeom>
        </p:spPr>
      </p:pic>
    </p:spTree>
    <p:extLst>
      <p:ext uri="{BB962C8B-B14F-4D97-AF65-F5344CB8AC3E}">
        <p14:creationId xmlns:p14="http://schemas.microsoft.com/office/powerpoint/2010/main" val="258801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5200" y="836712"/>
            <a:ext cx="11511502" cy="3312368"/>
          </a:xfrm>
          <a:prstGeom prst="rect">
            <a:avLst/>
          </a:prstGeom>
        </p:spPr>
      </p:pic>
      <p:sp>
        <p:nvSpPr>
          <p:cNvPr id="4" name="内容占位符 1"/>
          <p:cNvSpPr txBox="1">
            <a:spLocks/>
          </p:cNvSpPr>
          <p:nvPr/>
        </p:nvSpPr>
        <p:spPr bwMode="auto">
          <a:xfrm>
            <a:off x="360854" y="83671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口迁移影响的分析思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从辩证角度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有利影响和不利影响。</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从区域角度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对迁出地的影响和对迁入地的影响。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从三大要素角度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对生态环境、经济和社会的影响。</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从具体方面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人口迁移对人口数量、性别比、职业构成、产业结构、交通运输、社会治安、城镇化等都有重要影响。</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0504;FounderCES"/>
          <p:cNvPicPr/>
          <p:nvPr/>
        </p:nvPicPr>
        <p:blipFill>
          <a:blip r:embed="rId3"/>
          <a:stretch>
            <a:fillRect/>
          </a:stretch>
        </p:blipFill>
        <p:spPr>
          <a:xfrm>
            <a:off x="520464" y="908720"/>
            <a:ext cx="2046350" cy="478553"/>
          </a:xfrm>
          <a:prstGeom prst="rect">
            <a:avLst/>
          </a:prstGeom>
        </p:spPr>
      </p:pic>
    </p:spTree>
    <p:extLst>
      <p:ext uri="{BB962C8B-B14F-4D97-AF65-F5344CB8AC3E}">
        <p14:creationId xmlns:p14="http://schemas.microsoft.com/office/powerpoint/2010/main" val="26428337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响人口迁移的因素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人口迁移的推拉理论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2.eps" descr="id:2147488015;FounderCES"/>
          <p:cNvPicPr/>
          <p:nvPr/>
        </p:nvPicPr>
        <p:blipFill>
          <a:blip r:embed="rId2"/>
          <a:stretch>
            <a:fillRect/>
          </a:stretch>
        </p:blipFill>
        <p:spPr>
          <a:xfrm>
            <a:off x="360854" y="889580"/>
            <a:ext cx="1354455" cy="359410"/>
          </a:xfrm>
          <a:prstGeom prst="rect">
            <a:avLst/>
          </a:prstGeom>
        </p:spPr>
      </p:pic>
      <p:pic>
        <p:nvPicPr>
          <p:cNvPr id="8" name="xb6.jpg" descr="id:2147490570;FounderCES"/>
          <p:cNvPicPr/>
          <p:nvPr/>
        </p:nvPicPr>
        <p:blipFill>
          <a:blip r:embed="rId3"/>
          <a:stretch>
            <a:fillRect/>
          </a:stretch>
        </p:blipFill>
        <p:spPr>
          <a:xfrm>
            <a:off x="3142878" y="2060848"/>
            <a:ext cx="5760640" cy="2017172"/>
          </a:xfrm>
          <a:prstGeom prst="rect">
            <a:avLst/>
          </a:prstGeom>
        </p:spPr>
      </p:pic>
    </p:spTree>
    <p:extLst>
      <p:ext uri="{BB962C8B-B14F-4D97-AF65-F5344CB8AC3E}">
        <p14:creationId xmlns:p14="http://schemas.microsoft.com/office/powerpoint/2010/main" val="3903910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影响人口迁移的因素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素</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349218825"/>
              </p:ext>
            </p:extLst>
          </p:nvPr>
        </p:nvGraphicFramePr>
        <p:xfrm>
          <a:off x="478582" y="1988840"/>
          <a:ext cx="11305256" cy="3840480"/>
        </p:xfrm>
        <a:graphic>
          <a:graphicData uri="http://schemas.openxmlformats.org/drawingml/2006/table">
            <a:tbl>
              <a:tblPr firstRow="1" firstCol="1" bandRow="1"/>
              <a:tblGrid>
                <a:gridCol w="1296144">
                  <a:extLst>
                    <a:ext uri="{9D8B030D-6E8A-4147-A177-3AD203B41FA5}">
                      <a16:colId xmlns:a16="http://schemas.microsoft.com/office/drawing/2014/main" val="3202495109"/>
                    </a:ext>
                  </a:extLst>
                </a:gridCol>
                <a:gridCol w="5672417">
                  <a:extLst>
                    <a:ext uri="{9D8B030D-6E8A-4147-A177-3AD203B41FA5}">
                      <a16:colId xmlns:a16="http://schemas.microsoft.com/office/drawing/2014/main" val="2474626349"/>
                    </a:ext>
                  </a:extLst>
                </a:gridCol>
                <a:gridCol w="4336695">
                  <a:extLst>
                    <a:ext uri="{9D8B030D-6E8A-4147-A177-3AD203B41FA5}">
                      <a16:colId xmlns:a16="http://schemas.microsoft.com/office/drawing/2014/main" val="3289192073"/>
                    </a:ext>
                  </a:extLst>
                </a:gridCol>
              </a:tblGrid>
              <a:tr h="301731">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119583022"/>
                  </a:ext>
                </a:extLst>
              </a:tr>
              <a:tr h="6034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通过影响人类的生产生活而影响人口迁移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美国本土老年人口向</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阳光地带</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55527978"/>
                  </a:ext>
                </a:extLst>
              </a:tr>
              <a:tr h="6034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其分布和变化在很大程度上决定着人口迁移的方向、规模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人类早期的逐水草而居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5908669"/>
                  </a:ext>
                </a:extLst>
              </a:tr>
              <a:tr h="603462">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通过影响农业生产而影响人口迁移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农业社会人类为寻找新的土地而迁移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47657414"/>
                  </a:ext>
                </a:extLst>
              </a:tr>
            </a:tbl>
          </a:graphicData>
        </a:graphic>
      </p:graphicFrame>
    </p:spTree>
    <p:extLst>
      <p:ext uri="{BB962C8B-B14F-4D97-AF65-F5344CB8AC3E}">
        <p14:creationId xmlns:p14="http://schemas.microsoft.com/office/powerpoint/2010/main" val="1861685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TotalTime>
  <Words>3937</Words>
  <Application>Microsoft Office PowerPoint</Application>
  <PresentationFormat>自定义</PresentationFormat>
  <Paragraphs>229</Paragraphs>
  <Slides>31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442</cp:revision>
  <dcterms:created xsi:type="dcterms:W3CDTF">2020-11-06T05:24:00Z</dcterms:created>
  <dcterms:modified xsi:type="dcterms:W3CDTF">2025-09-29T08:16:27Z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